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7" r:id="rId2"/>
    <p:sldId id="275" r:id="rId3"/>
    <p:sldId id="268" r:id="rId4"/>
    <p:sldId id="269" r:id="rId5"/>
    <p:sldId id="270" r:id="rId6"/>
    <p:sldId id="271" r:id="rId7"/>
    <p:sldId id="272" r:id="rId8"/>
    <p:sldId id="273" r:id="rId9"/>
    <p:sldId id="27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0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A5F9F86C-7006-40D5-BEC1-35D64D95D7EF}"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29C1700-6AC6-44A9-8271-6BBE6C35652A}" type="datetimeFigureOut">
              <a:rPr lang="ar-SA" smtClean="0"/>
              <a:pPr/>
              <a:t>19/03/1440</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5F9F86C-7006-40D5-BEC1-35D64D95D7EF}"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edge/>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228600"/>
            <a:ext cx="8229600" cy="6248400"/>
          </a:xfrm>
        </p:spPr>
        <p:txBody>
          <a:bodyPr>
            <a:normAutofit lnSpcReduction="10000"/>
          </a:bodyPr>
          <a:lstStyle/>
          <a:p>
            <a:pPr marL="0" indent="0" algn="ctr">
              <a:buNone/>
            </a:pPr>
            <a:r>
              <a:rPr lang="ar-IQ" dirty="0" smtClean="0">
                <a:solidFill>
                  <a:srgbClr val="FFFF00"/>
                </a:solidFill>
              </a:rPr>
              <a:t>جامعة ديالى </a:t>
            </a:r>
          </a:p>
          <a:p>
            <a:pPr marL="0" indent="0" algn="ctr">
              <a:buNone/>
            </a:pPr>
            <a:r>
              <a:rPr lang="ar-IQ" dirty="0" smtClean="0">
                <a:solidFill>
                  <a:srgbClr val="FFFF00"/>
                </a:solidFill>
              </a:rPr>
              <a:t>كلية التربية للعلوم الانسانية </a:t>
            </a:r>
          </a:p>
          <a:p>
            <a:pPr marL="0" indent="0" algn="ctr">
              <a:buNone/>
            </a:pPr>
            <a:r>
              <a:rPr lang="ar-IQ" dirty="0" smtClean="0">
                <a:solidFill>
                  <a:srgbClr val="FFFF00"/>
                </a:solidFill>
              </a:rPr>
              <a:t>دكتوراه الارشاد النفسي و التوجيه التربوي </a:t>
            </a:r>
          </a:p>
          <a:p>
            <a:pPr marL="0" indent="0" algn="ctr">
              <a:buNone/>
            </a:pPr>
            <a:endParaRPr lang="ar-IQ" dirty="0">
              <a:solidFill>
                <a:srgbClr val="FFFF00"/>
              </a:solidFill>
            </a:endParaRPr>
          </a:p>
          <a:p>
            <a:pPr marL="0" indent="0" algn="ctr">
              <a:buNone/>
            </a:pPr>
            <a:endParaRPr lang="ar-IQ" dirty="0" smtClean="0">
              <a:solidFill>
                <a:srgbClr val="FF0000"/>
              </a:solidFill>
            </a:endParaRPr>
          </a:p>
          <a:p>
            <a:pPr marL="0" indent="0" algn="ctr">
              <a:buNone/>
            </a:pPr>
            <a:r>
              <a:rPr lang="ar-IQ" dirty="0" smtClean="0">
                <a:solidFill>
                  <a:srgbClr val="FF0000"/>
                </a:solidFill>
              </a:rPr>
              <a:t>المادة : المهارات الارشادية </a:t>
            </a:r>
          </a:p>
          <a:p>
            <a:pPr marL="0" indent="0" algn="ctr">
              <a:buNone/>
            </a:pPr>
            <a:r>
              <a:rPr lang="ar-IQ" dirty="0" smtClean="0">
                <a:solidFill>
                  <a:srgbClr val="FF0000"/>
                </a:solidFill>
              </a:rPr>
              <a:t>مهارة كشف الذات </a:t>
            </a:r>
          </a:p>
          <a:p>
            <a:pPr marL="0" indent="0" algn="ctr">
              <a:buNone/>
            </a:pPr>
            <a:endParaRPr lang="ar-IQ" dirty="0"/>
          </a:p>
          <a:p>
            <a:pPr marL="0" indent="0" algn="ctr">
              <a:buNone/>
            </a:pPr>
            <a:endParaRPr lang="ar-IQ" dirty="0" smtClean="0"/>
          </a:p>
          <a:p>
            <a:pPr marL="0" indent="0" algn="ctr">
              <a:buNone/>
            </a:pPr>
            <a:r>
              <a:rPr lang="ar-IQ" dirty="0" smtClean="0"/>
              <a:t>اشراف </a:t>
            </a:r>
          </a:p>
          <a:p>
            <a:pPr marL="0" indent="0" algn="ctr">
              <a:buNone/>
            </a:pPr>
            <a:r>
              <a:rPr lang="ar-IQ" dirty="0" smtClean="0"/>
              <a:t>أ.م.د. محمد ابراهيم حسين </a:t>
            </a:r>
          </a:p>
          <a:p>
            <a:pPr marL="0" indent="0" algn="ctr">
              <a:buNone/>
            </a:pPr>
            <a:endParaRPr lang="ar-IQ" dirty="0"/>
          </a:p>
          <a:p>
            <a:pPr marL="0" indent="0" algn="ctr">
              <a:buNone/>
            </a:pPr>
            <a:endParaRPr lang="ar-IQ" dirty="0" smtClean="0"/>
          </a:p>
          <a:p>
            <a:pPr marL="0" indent="0" algn="ctr">
              <a:buNone/>
            </a:pPr>
            <a:r>
              <a:rPr lang="ar-IQ" dirty="0" smtClean="0"/>
              <a:t>اعداد الطالب علي جاسم محمد</a:t>
            </a:r>
            <a:endParaRPr lang="ar-SA" dirty="0"/>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الاتصال المنفتح</a:t>
            </a:r>
            <a:endParaRPr lang="ar-SA" dirty="0"/>
          </a:p>
        </p:txBody>
      </p:sp>
      <p:sp>
        <p:nvSpPr>
          <p:cNvPr id="3" name="عنصر نائب للمحتوى 2"/>
          <p:cNvSpPr>
            <a:spLocks noGrp="1"/>
          </p:cNvSpPr>
          <p:nvPr>
            <p:ph idx="1"/>
          </p:nvPr>
        </p:nvSpPr>
        <p:spPr/>
        <p:txBody>
          <a:bodyPr>
            <a:normAutofit fontScale="92500" lnSpcReduction="20000"/>
          </a:bodyPr>
          <a:lstStyle/>
          <a:p>
            <a:pPr algn="just">
              <a:buNone/>
            </a:pPr>
            <a:r>
              <a:rPr lang="ar-IQ" dirty="0" smtClean="0"/>
              <a:t>          إن الاتصال المنفتح بين المرشد والمسترشد يتم على وفق أنموذج نافذة </a:t>
            </a:r>
            <a:r>
              <a:rPr lang="ar-IQ" dirty="0" err="1" smtClean="0"/>
              <a:t>جوهاري</a:t>
            </a:r>
            <a:r>
              <a:rPr lang="ar-IQ" dirty="0" smtClean="0"/>
              <a:t> من خلال التقبل والاحترام والمشاركة والأصالة، ومساعدة المسترشد على أن يشعر بالأمن وعدم التهديد، ومن خلال العلاقة الإرشادية يقوم المسترشد بتحريك بعض المعلومات من المنطقة المخفية والتي كان يحجبها وأظهرها للمرشد لتنتقل ضمن المنطقة المكشوفة، وكلما زادت العلاقة الإرشادية ودرجة الثقة ازدادت كمية إظهار المعلومات من المنطقة المخفية، ومن خلال التفاعل والاتصال الفعال المرشد والمسترشد تتكون لدى المرشد بعض الفرضيات وجزء من المعلومات والتي تعد ضمن المنطقة العمياء، ويقوم المرشد بمشاركة هذه المعلومات والفرضيات مع المسترشد لتنتقل ضمن تربيع المنطقة المكشوفة، لان المسترشد كان يجهلها عن نفسه، ومع استمرار هذا التفاعل وازدياد العلاقة ودرجة الثقة بين طرفي الاتصال يستكشف المسترشد أشياء جديدة في شخصيته كان يجهلها تعد ضمن تربيع المنطقة المجهولة، وعند البوح والإفصاح عنها تنتقل ضمن تربيع المنطقة المكشوفة.</a:t>
            </a:r>
            <a:endParaRPr lang="en-US" dirty="0" smtClean="0"/>
          </a:p>
          <a:p>
            <a:r>
              <a:rPr lang="ar-IQ" dirty="0" smtClean="0"/>
              <a:t>       </a:t>
            </a:r>
            <a:endParaRPr lang="ar-SA" dirty="0" smtClean="0"/>
          </a:p>
          <a:p>
            <a:endParaRPr lang="ar-SA" dirty="0"/>
          </a:p>
        </p:txBody>
      </p:sp>
    </p:spTree>
    <p:extLst>
      <p:ext uri="{BB962C8B-B14F-4D97-AF65-F5344CB8AC3E}">
        <p14:creationId xmlns:p14="http://schemas.microsoft.com/office/powerpoint/2010/main" val="3448071277"/>
      </p:ext>
    </p:extLst>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استخدام الفنيات</a:t>
            </a:r>
            <a:endParaRPr lang="ar-SA" dirty="0"/>
          </a:p>
        </p:txBody>
      </p:sp>
      <p:sp>
        <p:nvSpPr>
          <p:cNvPr id="3" name="عنصر نائب للمحتوى 2"/>
          <p:cNvSpPr>
            <a:spLocks noGrp="1"/>
          </p:cNvSpPr>
          <p:nvPr>
            <p:ph idx="1"/>
          </p:nvPr>
        </p:nvSpPr>
        <p:spPr/>
        <p:txBody>
          <a:bodyPr>
            <a:normAutofit lnSpcReduction="10000"/>
          </a:bodyPr>
          <a:lstStyle/>
          <a:p>
            <a:pPr algn="just">
              <a:buNone/>
            </a:pPr>
            <a:r>
              <a:rPr lang="ar-IQ" dirty="0" smtClean="0"/>
              <a:t>        ويتكلم المسترشد عن معلومات وسلوكيات ومشاكل خاصة </a:t>
            </a:r>
            <a:r>
              <a:rPr lang="ar-IQ" dirty="0" err="1" smtClean="0"/>
              <a:t>به</a:t>
            </a:r>
            <a:r>
              <a:rPr lang="ar-IQ" dirty="0" smtClean="0"/>
              <a:t> ويكون ذلك عن طريق التواصل اللفظي والحوار الحر بين المرشد والمسترشد، ويقوم المرشد بطرح الأسئلة والمواضيع التي تثير الحوار والمناقشة، ويقوم بالتعبير عن رأيه وبعدها يبدأ بالتحاور مع المسترشد ويستوضح عن بعض الجوانب الغامضة في حديث الفرد ويقوم </a:t>
            </a:r>
            <a:r>
              <a:rPr lang="ar-IQ" dirty="0" err="1" smtClean="0"/>
              <a:t>بأعادة</a:t>
            </a:r>
            <a:r>
              <a:rPr lang="ar-IQ" dirty="0" smtClean="0"/>
              <a:t> صياغة كلامه لحثه على التعبير بصورة اعمق، ويركز على الاستجابات غير اللفظية ويقوم بعكسها له لتكون واضحة ومكشوفة للفرد، وتحدث علاقة تبادلية بين المرشد والمسترشد مبنية على الثقة والصدق ويتقارب ليبدأ الإفصاح وكشف الذات بالازدياد تدريجيا، وبعد الاصغاء والفهم الدقيق للمسترشد يواجهه بما يراه من تناقض في حديثه وتصرفاته ويقدم المرشد تلخيصاً لما يريد ان يوصله للمسترشد لتتم بذلك عملية كشف الذات ووعي الافراد بذواتهم.</a:t>
            </a:r>
            <a:endParaRPr lang="ar-SA"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gn="r"/>
            <a:r>
              <a:rPr lang="ar-IQ" b="1" dirty="0" smtClean="0"/>
              <a:t>أنواع كشف الذات</a:t>
            </a:r>
            <a:r>
              <a:rPr lang="en-US" dirty="0" smtClean="0"/>
              <a:t/>
            </a:r>
            <a:br>
              <a:rPr lang="en-US" dirty="0" smtClean="0"/>
            </a:br>
            <a:endParaRPr lang="ar-SA" dirty="0"/>
          </a:p>
        </p:txBody>
      </p:sp>
      <p:sp>
        <p:nvSpPr>
          <p:cNvPr id="3" name="عنصر نائب للمحتوى 2"/>
          <p:cNvSpPr>
            <a:spLocks noGrp="1"/>
          </p:cNvSpPr>
          <p:nvPr>
            <p:ph idx="1"/>
          </p:nvPr>
        </p:nvSpPr>
        <p:spPr>
          <a:xfrm>
            <a:off x="381000" y="1295400"/>
            <a:ext cx="8305800" cy="5334000"/>
          </a:xfrm>
        </p:spPr>
        <p:txBody>
          <a:bodyPr>
            <a:normAutofit fontScale="85000" lnSpcReduction="20000"/>
          </a:bodyPr>
          <a:lstStyle/>
          <a:p>
            <a:pPr>
              <a:buNone/>
            </a:pPr>
            <a:r>
              <a:rPr lang="ar-IQ" dirty="0" smtClean="0"/>
              <a:t>         يمكن التمييز بين أربعة أنواع من كشف الذات بحسب نوع المعلومات المفصح عنها وهي كما </a:t>
            </a:r>
            <a:r>
              <a:rPr lang="ar-IQ" dirty="0" err="1" smtClean="0"/>
              <a:t>يأتي:-</a:t>
            </a:r>
            <a:endParaRPr lang="en-US" dirty="0" smtClean="0"/>
          </a:p>
          <a:p>
            <a:pPr lvl="0"/>
            <a:r>
              <a:rPr lang="ar-IQ" b="1" dirty="0" smtClean="0"/>
              <a:t>كشف الذات الوصفي </a:t>
            </a:r>
            <a:r>
              <a:rPr lang="en-US" b="1" dirty="0" smtClean="0"/>
              <a:t>Demographic Self – Disclosure</a:t>
            </a:r>
            <a:r>
              <a:rPr lang="ar-IQ" b="1" dirty="0" err="1" smtClean="0"/>
              <a:t>:-</a:t>
            </a:r>
            <a:endParaRPr lang="en-US" dirty="0" smtClean="0"/>
          </a:p>
          <a:p>
            <a:pPr>
              <a:buNone/>
            </a:pPr>
            <a:r>
              <a:rPr lang="ar-IQ" dirty="0" smtClean="0"/>
              <a:t>       يتحدث الفرد في هذا النوع من كشف الذات عن معلومات وخبرات عامة وليست </a:t>
            </a:r>
            <a:r>
              <a:rPr lang="ar-IQ" dirty="0" err="1" smtClean="0"/>
              <a:t>حميمية</a:t>
            </a:r>
            <a:r>
              <a:rPr lang="ar-IQ" dirty="0" smtClean="0"/>
              <a:t>, ويفضل استعمال هذا النوع في بداية الجلسات الأولى من قبل المرشد للكشف عن الميزات المعرفية والسلوكية.</a:t>
            </a:r>
            <a:endParaRPr lang="en-US" dirty="0" smtClean="0"/>
          </a:p>
          <a:p>
            <a:pPr lvl="0"/>
            <a:r>
              <a:rPr lang="ar-IQ" b="1" dirty="0" smtClean="0"/>
              <a:t>كشف الذات الحميمي أو الشخصي </a:t>
            </a:r>
            <a:r>
              <a:rPr lang="en-US" b="1" dirty="0" smtClean="0"/>
              <a:t>Personal Self – Disclosure</a:t>
            </a:r>
            <a:r>
              <a:rPr lang="ar-IQ" b="1" dirty="0" err="1" smtClean="0"/>
              <a:t>:-</a:t>
            </a:r>
            <a:endParaRPr lang="en-US" dirty="0" smtClean="0"/>
          </a:p>
          <a:p>
            <a:pPr>
              <a:buNone/>
            </a:pPr>
            <a:r>
              <a:rPr lang="ar-IQ" dirty="0" smtClean="0"/>
              <a:t>       يكشف الفرد في هذا النوع عن المواضيع الأكثر شخصية وخصوصية ويشير إلى المشاعر, ويستخدم المرشد هذا النوع  من الكشف من اجل ان يوضح للمسترشد كيف التغلب على المشكلات بهدف قيادته إلى إيجاد الحلول.</a:t>
            </a:r>
            <a:endParaRPr lang="en-US" dirty="0" smtClean="0"/>
          </a:p>
          <a:p>
            <a:pPr lvl="0"/>
            <a:r>
              <a:rPr lang="ar-IQ" b="1" dirty="0" smtClean="0"/>
              <a:t>كشف الذات السلبي </a:t>
            </a:r>
            <a:r>
              <a:rPr lang="en-US" b="1" dirty="0" smtClean="0"/>
              <a:t>Negative Self – Disclosure</a:t>
            </a:r>
            <a:r>
              <a:rPr lang="ar-IQ" b="1" dirty="0" err="1" smtClean="0"/>
              <a:t>:-</a:t>
            </a:r>
            <a:endParaRPr lang="en-US" dirty="0" smtClean="0"/>
          </a:p>
          <a:p>
            <a:pPr>
              <a:buNone/>
            </a:pPr>
            <a:r>
              <a:rPr lang="ar-IQ" dirty="0" smtClean="0"/>
              <a:t>       يفصح الفرد في هذا النوع من الكشف عن معلومات وخبرات تعكس نقاط الضعف والمواقف الفاشلة التي مر </a:t>
            </a:r>
            <a:r>
              <a:rPr lang="ar-IQ" dirty="0" err="1" smtClean="0"/>
              <a:t>بها</a:t>
            </a:r>
            <a:r>
              <a:rPr lang="ar-IQ" dirty="0" smtClean="0"/>
              <a:t> الفرد, ويستخدم المرشد هذا النوع عندما يعتقد المسترشد بأنه الوحيد الذي مر بهذه المواقف او الوحيد الذي يعاني من هكذا مشكلة.</a:t>
            </a:r>
            <a:endParaRPr lang="en-US" dirty="0" smtClean="0"/>
          </a:p>
          <a:p>
            <a:pPr lvl="0"/>
            <a:r>
              <a:rPr lang="ar-IQ" b="1" dirty="0" smtClean="0"/>
              <a:t>كشف الذات الايجابي </a:t>
            </a:r>
            <a:r>
              <a:rPr lang="en-US" b="1" dirty="0" smtClean="0"/>
              <a:t>Positive Self – Disclosure</a:t>
            </a:r>
            <a:r>
              <a:rPr lang="ar-IQ" b="1" dirty="0" err="1" smtClean="0"/>
              <a:t>:-</a:t>
            </a:r>
            <a:endParaRPr lang="en-US" dirty="0" smtClean="0"/>
          </a:p>
          <a:p>
            <a:pPr>
              <a:buNone/>
            </a:pPr>
            <a:r>
              <a:rPr lang="ar-IQ" dirty="0" smtClean="0"/>
              <a:t>       يكشف الفرد في هذا النوع عن المعلومات والخبرات التي تعكس نقاط القوة والمواقف الناجحة التي مر </a:t>
            </a:r>
            <a:r>
              <a:rPr lang="ar-IQ" dirty="0" err="1" smtClean="0"/>
              <a:t>بها</a:t>
            </a:r>
            <a:r>
              <a:rPr lang="ar-IQ" dirty="0" smtClean="0"/>
              <a:t>, ويستعمل المرشد هذا النوع لتوطيد العلاقة الإرشادية مع المسترشد.</a:t>
            </a:r>
            <a:endParaRPr lang="ar-SA"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gn="r"/>
            <a:r>
              <a:rPr lang="ar-IQ" b="1" dirty="0" smtClean="0"/>
              <a:t>قواعد كشف الذات</a:t>
            </a:r>
            <a:r>
              <a:rPr lang="en-US" dirty="0" smtClean="0"/>
              <a:t/>
            </a:r>
            <a:br>
              <a:rPr lang="en-US" dirty="0" smtClean="0"/>
            </a:br>
            <a:endParaRPr lang="ar-SA" dirty="0"/>
          </a:p>
        </p:txBody>
      </p:sp>
      <p:sp>
        <p:nvSpPr>
          <p:cNvPr id="3" name="عنصر نائب للمحتوى 2"/>
          <p:cNvSpPr>
            <a:spLocks noGrp="1"/>
          </p:cNvSpPr>
          <p:nvPr>
            <p:ph idx="1"/>
          </p:nvPr>
        </p:nvSpPr>
        <p:spPr/>
        <p:txBody>
          <a:bodyPr>
            <a:normAutofit fontScale="77500" lnSpcReduction="20000"/>
          </a:bodyPr>
          <a:lstStyle/>
          <a:p>
            <a:pPr>
              <a:buNone/>
            </a:pPr>
            <a:r>
              <a:rPr lang="ar-IQ" dirty="0" smtClean="0"/>
              <a:t>         إن لكشف الذات قواعده, إذ تعلم كشف الذات يتطلب فهماً دقيقاً للعلاقة الاجتماعية التي تربطنا بالآخرين وفهم عملية الاتصال وموازنة دقيقة بين القواعد الاجتماعية المرغوبة والتي تحدد نوعية العلاقة وقواعد عملية كشف الذات, ومن القواعد العامة التي ينبغي أن توجه عملية كشف الذات ما </a:t>
            </a:r>
            <a:r>
              <a:rPr lang="ar-IQ" dirty="0" err="1" smtClean="0"/>
              <a:t>يأتي:-</a:t>
            </a:r>
            <a:endParaRPr lang="en-US" dirty="0" smtClean="0"/>
          </a:p>
          <a:p>
            <a:pPr lvl="0"/>
            <a:r>
              <a:rPr lang="ar-IQ" dirty="0" smtClean="0"/>
              <a:t>التأكد من أن الإفصاح والكشف مناسب مع الموضوع المتبادل مع الطرف الأخر ويتطابق مع سياق الحديث كماً ونوعاً.</a:t>
            </a:r>
            <a:endParaRPr lang="en-US" dirty="0" smtClean="0"/>
          </a:p>
          <a:p>
            <a:pPr lvl="0"/>
            <a:r>
              <a:rPr lang="ar-IQ" dirty="0" smtClean="0"/>
              <a:t>البدء بالكشف عن المواضيع الأكثر أمناً التي لا تتطلب مخاطرة ولا يترتب عند كشفها تساؤل أو مساءلة ما.</a:t>
            </a:r>
            <a:endParaRPr lang="en-US" dirty="0" smtClean="0"/>
          </a:p>
          <a:p>
            <a:pPr lvl="0"/>
            <a:r>
              <a:rPr lang="ar-IQ" dirty="0" smtClean="0"/>
              <a:t>الالتزام بالقليل من الكشف لا الإسهاب وتناول التفاصيل الدقيقة.</a:t>
            </a:r>
            <a:endParaRPr lang="en-US" dirty="0" smtClean="0"/>
          </a:p>
          <a:p>
            <a:pPr lvl="0"/>
            <a:r>
              <a:rPr lang="ar-IQ" dirty="0" smtClean="0"/>
              <a:t>الموازنة بين مقدار ما تفصح عنه من معلومات, ومقدار ما يفصح عنه الطرف الآخر.</a:t>
            </a:r>
            <a:endParaRPr lang="en-US" dirty="0" smtClean="0"/>
          </a:p>
          <a:p>
            <a:pPr lvl="0"/>
            <a:r>
              <a:rPr lang="ar-IQ" dirty="0" smtClean="0"/>
              <a:t>اختيار الطريقة والأسلوب في التحدث عند الكشف مهم كأهمية موضوع ومحتوى الكشف.</a:t>
            </a:r>
            <a:endParaRPr lang="en-US" dirty="0" smtClean="0"/>
          </a:p>
          <a:p>
            <a:pPr lvl="0"/>
            <a:r>
              <a:rPr lang="ar-IQ" dirty="0" smtClean="0"/>
              <a:t>الاحتفاظ بالأمور البالغة الأهمية, ولا يتم الكشف عنها إلا لمن كانت العلاقة وثيقة </a:t>
            </a:r>
            <a:r>
              <a:rPr lang="ar-IQ" dirty="0" err="1" smtClean="0"/>
              <a:t>به</a:t>
            </a:r>
            <a:r>
              <a:rPr lang="ar-IQ" dirty="0" smtClean="0"/>
              <a:t> وذات ثقة متبادلة مازالت قائمة.</a:t>
            </a:r>
            <a:endParaRPr lang="en-US" dirty="0" smtClean="0"/>
          </a:p>
          <a:p>
            <a:pPr lvl="0"/>
            <a:r>
              <a:rPr lang="ar-IQ" dirty="0" smtClean="0"/>
              <a:t>الاهتمام بالتوقيت المناسب لكشف الذات, والحرص على ترك المجال للطرف الآخر للتعبير عن ذاته, واستعمال الفترات الزمنية بنفس المقدار التي يستعملها الطرف الآخر في كشف ذاته.</a:t>
            </a:r>
            <a:endParaRPr lang="ar-SA" dirty="0"/>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lgn="r"/>
            <a:r>
              <a:rPr lang="ar-IQ" b="1" dirty="0" smtClean="0"/>
              <a:t>الأسباب التي تؤدي إلى كشف الذات</a:t>
            </a:r>
            <a:endParaRPr lang="en-US" dirty="0"/>
          </a:p>
        </p:txBody>
      </p:sp>
      <p:sp>
        <p:nvSpPr>
          <p:cNvPr id="3" name="عنصر نائب للمحتوى 2"/>
          <p:cNvSpPr>
            <a:spLocks noGrp="1"/>
          </p:cNvSpPr>
          <p:nvPr>
            <p:ph idx="1"/>
          </p:nvPr>
        </p:nvSpPr>
        <p:spPr/>
        <p:txBody>
          <a:bodyPr>
            <a:normAutofit fontScale="92500" lnSpcReduction="10000"/>
          </a:bodyPr>
          <a:lstStyle/>
          <a:p>
            <a:pPr>
              <a:buNone/>
            </a:pPr>
            <a:r>
              <a:rPr lang="ar-IQ" dirty="0" smtClean="0"/>
              <a:t>        هناك بعض الأسباب التي تجعل الفرد أن يكشف ذاته للآخرين وهي كما </a:t>
            </a:r>
            <a:r>
              <a:rPr lang="ar-IQ" dirty="0" err="1" smtClean="0"/>
              <a:t>يأتي:-</a:t>
            </a:r>
            <a:endParaRPr lang="en-US" dirty="0" smtClean="0"/>
          </a:p>
          <a:p>
            <a:pPr lvl="0" algn="just"/>
            <a:r>
              <a:rPr lang="ar-IQ" dirty="0" smtClean="0"/>
              <a:t>الحاجة للتنفيس عن مشاعر العدوان أو الضيق أو مشاعر الذنب أو الرفض لممارسات خاطئة.</a:t>
            </a:r>
            <a:endParaRPr lang="en-US" dirty="0" smtClean="0"/>
          </a:p>
          <a:p>
            <a:pPr lvl="0" algn="just"/>
            <a:r>
              <a:rPr lang="ar-IQ" dirty="0" smtClean="0"/>
              <a:t>الحاجة للحصول على الاستحسان والقبول من الآخرين لأفعال من الشجاعة والإقدام والعزم والجزم.</a:t>
            </a:r>
            <a:endParaRPr lang="en-US" dirty="0" smtClean="0"/>
          </a:p>
          <a:p>
            <a:pPr lvl="0" algn="just"/>
            <a:r>
              <a:rPr lang="ar-IQ" dirty="0" smtClean="0"/>
              <a:t>استعراض الذات للآخرين, لإظهار المواهب والقدرات الخاصة, مثل إظهار قدرة التغلب على مصاعب الحياة التي تواجه الفرد.</a:t>
            </a:r>
            <a:endParaRPr lang="en-US" dirty="0" smtClean="0"/>
          </a:p>
          <a:p>
            <a:pPr lvl="0" algn="just"/>
            <a:r>
              <a:rPr lang="ar-IQ" dirty="0" smtClean="0"/>
              <a:t>مساعدة الآخرين ليعبروا ويسهبوا في تقديم المزيد من كشف الذات, فيكشف لهم ما كان سراً ليبادلوا السر بالمثل.</a:t>
            </a:r>
            <a:endParaRPr lang="en-US" dirty="0" smtClean="0"/>
          </a:p>
          <a:p>
            <a:pPr lvl="0" algn="just"/>
            <a:r>
              <a:rPr lang="ar-IQ" dirty="0" smtClean="0"/>
              <a:t>لدعم العلاقات القائمة أو إصلاحها أو حتى إنهاء العلاقات عن طريق كشف </a:t>
            </a:r>
            <a:r>
              <a:rPr lang="ar-IQ" dirty="0" err="1" smtClean="0"/>
              <a:t>الذات.</a:t>
            </a:r>
            <a:r>
              <a:rPr lang="ar-IQ" dirty="0" smtClean="0"/>
              <a:t> </a:t>
            </a:r>
            <a:endParaRPr lang="ar-SA"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lgn="r"/>
            <a:r>
              <a:rPr lang="ar-IQ" b="1" dirty="0" smtClean="0"/>
              <a:t>الأسباب التي تؤدي إلى إخفاء الذات</a:t>
            </a:r>
            <a:endParaRPr lang="en-US" dirty="0"/>
          </a:p>
        </p:txBody>
      </p:sp>
      <p:sp>
        <p:nvSpPr>
          <p:cNvPr id="3" name="عنصر نائب للمحتوى 2"/>
          <p:cNvSpPr>
            <a:spLocks noGrp="1"/>
          </p:cNvSpPr>
          <p:nvPr>
            <p:ph idx="1"/>
          </p:nvPr>
        </p:nvSpPr>
        <p:spPr/>
        <p:txBody>
          <a:bodyPr/>
          <a:lstStyle/>
          <a:p>
            <a:pPr>
              <a:buNone/>
            </a:pPr>
            <a:r>
              <a:rPr lang="ar-IQ" dirty="0" smtClean="0"/>
              <a:t>      هناك عددٌ من الأسباب تعيق عملية كشف الذات </a:t>
            </a:r>
            <a:r>
              <a:rPr lang="ar-IQ" dirty="0" err="1" smtClean="0"/>
              <a:t>ومنها:-</a:t>
            </a:r>
            <a:endParaRPr lang="en-US" dirty="0" smtClean="0"/>
          </a:p>
          <a:p>
            <a:pPr lvl="0"/>
            <a:r>
              <a:rPr lang="ar-IQ" dirty="0" smtClean="0"/>
              <a:t>الخوف من أنَّ يفقد الفرد </a:t>
            </a:r>
            <a:r>
              <a:rPr lang="ar-IQ" dirty="0" err="1" smtClean="0"/>
              <a:t>شخصيته:-</a:t>
            </a:r>
            <a:endParaRPr lang="en-US" dirty="0" smtClean="0"/>
          </a:p>
          <a:p>
            <a:pPr lvl="0"/>
            <a:r>
              <a:rPr lang="ar-IQ" dirty="0" smtClean="0"/>
              <a:t>الخوف من فقدان </a:t>
            </a:r>
            <a:r>
              <a:rPr lang="ar-IQ" dirty="0" err="1" smtClean="0"/>
              <a:t>الصديق:-</a:t>
            </a:r>
            <a:endParaRPr lang="en-US" dirty="0" smtClean="0"/>
          </a:p>
          <a:p>
            <a:pPr lvl="0"/>
            <a:r>
              <a:rPr lang="ar-IQ" dirty="0" smtClean="0"/>
              <a:t>الخوف من </a:t>
            </a:r>
            <a:r>
              <a:rPr lang="ar-IQ" dirty="0" err="1" smtClean="0"/>
              <a:t>الانتقاد:-</a:t>
            </a:r>
            <a:endParaRPr lang="en-US" dirty="0" smtClean="0"/>
          </a:p>
          <a:p>
            <a:pPr lvl="0"/>
            <a:r>
              <a:rPr lang="ar-IQ" dirty="0" smtClean="0"/>
              <a:t>الخوف من ظهور العيوب في </a:t>
            </a:r>
            <a:r>
              <a:rPr lang="ar-IQ" dirty="0" err="1" smtClean="0"/>
              <a:t>الشخصية:-</a:t>
            </a:r>
            <a:endParaRPr lang="ar-SA" dirty="0"/>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gn="r"/>
            <a:r>
              <a:rPr lang="ar-IQ" b="1" dirty="0" smtClean="0"/>
              <a:t>ايجابيات كشف الذات</a:t>
            </a:r>
            <a:r>
              <a:rPr lang="en-US" dirty="0" smtClean="0"/>
              <a:t/>
            </a:r>
            <a:br>
              <a:rPr lang="en-US" dirty="0" smtClean="0"/>
            </a:br>
            <a:endParaRPr lang="ar-SA" dirty="0"/>
          </a:p>
        </p:txBody>
      </p:sp>
      <p:sp>
        <p:nvSpPr>
          <p:cNvPr id="3" name="عنصر نائب للمحتوى 2"/>
          <p:cNvSpPr>
            <a:spLocks noGrp="1"/>
          </p:cNvSpPr>
          <p:nvPr>
            <p:ph idx="1"/>
          </p:nvPr>
        </p:nvSpPr>
        <p:spPr>
          <a:xfrm>
            <a:off x="457200" y="1295400"/>
            <a:ext cx="8229600" cy="5029200"/>
          </a:xfrm>
        </p:spPr>
        <p:txBody>
          <a:bodyPr>
            <a:normAutofit fontScale="85000" lnSpcReduction="10000"/>
          </a:bodyPr>
          <a:lstStyle/>
          <a:p>
            <a:pPr algn="just">
              <a:buNone/>
            </a:pPr>
            <a:r>
              <a:rPr lang="ar-IQ" dirty="0" smtClean="0"/>
              <a:t>       لكشف الذات ايجابيات كثيرة حددها الباحثون والعلماء المختصون بكشف الذات وسأذكر ما تمكنت من جمعه من ايجابيات وكما </a:t>
            </a:r>
            <a:r>
              <a:rPr lang="ar-IQ" dirty="0" err="1" smtClean="0"/>
              <a:t>يأتي:-</a:t>
            </a:r>
            <a:endParaRPr lang="en-US" dirty="0" smtClean="0"/>
          </a:p>
          <a:p>
            <a:pPr lvl="0" algn="just"/>
            <a:r>
              <a:rPr lang="ar-IQ" dirty="0" smtClean="0"/>
              <a:t>يسهم كشف الذات في تحسين مستوى الصحة النفسية للفرد, حيث يعد كشف الذات بحسب العديد من الدراسات بمثابة عامل وقائي للتدخل والوقاية في بعض الحالات, ويعد عامل علاجي لبعض الأمراض والاضطرابات النفسية وخاصةً بما يتعلق بإيذاء الذات لدى المراهقين.</a:t>
            </a:r>
            <a:endParaRPr lang="en-US" dirty="0" smtClean="0"/>
          </a:p>
          <a:p>
            <a:pPr lvl="0" algn="just"/>
            <a:r>
              <a:rPr lang="ar-IQ" dirty="0" smtClean="0"/>
              <a:t>يسهم الكشف المتبادل بين أفراد الأسرة على تنمية التواصل الأسري.</a:t>
            </a:r>
            <a:endParaRPr lang="en-US" dirty="0" smtClean="0"/>
          </a:p>
          <a:p>
            <a:pPr lvl="0" algn="just"/>
            <a:r>
              <a:rPr lang="ar-IQ" dirty="0" smtClean="0"/>
              <a:t>يعمل الكشف المتبادل مع الآخرين على توليد الشعور بالتقارب والتواصل الجيد والتفاعل الايجابي مع الآخرين.</a:t>
            </a:r>
            <a:endParaRPr lang="en-US" dirty="0" smtClean="0"/>
          </a:p>
          <a:p>
            <a:pPr lvl="0" algn="just"/>
            <a:r>
              <a:rPr lang="ar-IQ" dirty="0" smtClean="0"/>
              <a:t>يزيد الكشف المتبادل الثقة في الفرد المفصح فكلما زادت الثقة يزيد مقدار كشف الذات.</a:t>
            </a:r>
            <a:endParaRPr lang="en-US" dirty="0" smtClean="0"/>
          </a:p>
          <a:p>
            <a:pPr lvl="0" algn="just"/>
            <a:r>
              <a:rPr lang="ar-IQ" dirty="0" smtClean="0"/>
              <a:t>يعمل كشف الذات على تحقيق وتهدئة الحالات الانفعالية السلبية التي قد تتصاحب مع الخبرات الحياتية الضاغطة, فيشعر الفرد بالارتياح عندما يكشف بمعلومات تؤرقه لأفراد يثق بهم, حيث أشارت الدراسات إن الأفراد الذين لديهم مستوى معتدل من كشف الذات يتمتعون بصحة نفسية أعلى من الأفراد الذين يخفون ذواتهم.</a:t>
            </a:r>
            <a:endParaRPr lang="ar-SA" dirty="0"/>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gn="r"/>
            <a:r>
              <a:rPr lang="ar-IQ" b="1" dirty="0" smtClean="0"/>
              <a:t>سلبيات كشف الذات</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algn="just">
              <a:buNone/>
            </a:pPr>
            <a:r>
              <a:rPr lang="ar-IQ" dirty="0" smtClean="0"/>
              <a:t>         يجب أن يتعامل الفرد مع كشف الذات بحذر لأنه ينطوي على مخاطر قد تصيب الفرد, إذا اتبع سياقيا غير ملائم للإفصاح والكشف, فكل فرد لديه رغبة ملحة في ترك انطباع جيد لدى الآخرين, لذا يقوم بالتصريح والإفصاح عن تفصيلات جوهرية ودقيقة عن ذاته بسرعة إلى الآخرين دون أن يتبع سياقاً محدداً أو قواعد للكشف, وتكون عاقبة ذلك عكسية, وقد يخسر العلاقة المرغوبة ولا يحصل على الانطباع المأمول.</a:t>
            </a:r>
            <a:endParaRPr lang="ar-SA" dirty="0"/>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247</TotalTime>
  <Words>1049</Words>
  <Application>Microsoft Office PowerPoint</Application>
  <PresentationFormat>عرض على الشاشة (3:4)‏</PresentationFormat>
  <Paragraphs>60</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تدفق</vt:lpstr>
      <vt:lpstr>عرض تقديمي في PowerPoint</vt:lpstr>
      <vt:lpstr>الاتصال المنفتح</vt:lpstr>
      <vt:lpstr>استخدام الفنيات</vt:lpstr>
      <vt:lpstr>أنواع كشف الذات </vt:lpstr>
      <vt:lpstr>قواعد كشف الذات </vt:lpstr>
      <vt:lpstr>الأسباب التي تؤدي إلى كشف الذات</vt:lpstr>
      <vt:lpstr>الأسباب التي تؤدي إلى إخفاء الذات</vt:lpstr>
      <vt:lpstr>ايجابيات كشف الذات </vt:lpstr>
      <vt:lpstr>سلبيات كشف الذات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نبذة عن نشأة الارشاد النفسي ومفهومه:-</dc:title>
  <dc:creator>ahmed</dc:creator>
  <cp:lastModifiedBy>دل</cp:lastModifiedBy>
  <cp:revision>15</cp:revision>
  <dcterms:created xsi:type="dcterms:W3CDTF">2018-10-01T12:43:44Z</dcterms:created>
  <dcterms:modified xsi:type="dcterms:W3CDTF">2018-11-27T19:23:55Z</dcterms:modified>
</cp:coreProperties>
</file>